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6209"/>
    <a:srgbClr val="F67116"/>
    <a:srgbClr val="2735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176" y="-46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703E-0E91-4E13-A482-B5D1684E20CD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C1910-062F-484A-B35D-641FEA43EA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271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703E-0E91-4E13-A482-B5D1684E20CD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C1910-062F-484A-B35D-641FEA43EA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417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703E-0E91-4E13-A482-B5D1684E20CD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C1910-062F-484A-B35D-641FEA43EA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341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703E-0E91-4E13-A482-B5D1684E20CD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C1910-062F-484A-B35D-641FEA43EA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0440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703E-0E91-4E13-A482-B5D1684E20CD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C1910-062F-484A-B35D-641FEA43EA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8676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703E-0E91-4E13-A482-B5D1684E20CD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C1910-062F-484A-B35D-641FEA43EA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3973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703E-0E91-4E13-A482-B5D1684E20CD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C1910-062F-484A-B35D-641FEA43EA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4909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703E-0E91-4E13-A482-B5D1684E20CD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C1910-062F-484A-B35D-641FEA43EA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593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703E-0E91-4E13-A482-B5D1684E20CD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C1910-062F-484A-B35D-641FEA43EA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7686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703E-0E91-4E13-A482-B5D1684E20CD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C1910-062F-484A-B35D-641FEA43EA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1528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703E-0E91-4E13-A482-B5D1684E20CD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C1910-062F-484A-B35D-641FEA43EA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1973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6703E-0E91-4E13-A482-B5D1684E20CD}" type="datetimeFigureOut">
              <a:rPr lang="fr-FR" smtClean="0"/>
              <a:t>08/11/2023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C1910-062F-484A-B35D-641FEA43EA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1653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lecompteasso.associations.gouv.fr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à coins arrondis 65"/>
          <p:cNvSpPr/>
          <p:nvPr/>
        </p:nvSpPr>
        <p:spPr>
          <a:xfrm>
            <a:off x="647176" y="3416354"/>
            <a:ext cx="5566445" cy="5333966"/>
          </a:xfrm>
          <a:prstGeom prst="roundRect">
            <a:avLst>
              <a:gd name="adj" fmla="val 13139"/>
            </a:avLst>
          </a:prstGeom>
          <a:noFill/>
          <a:ln w="28575">
            <a:solidFill>
              <a:srgbClr val="27357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5222998" y="3482495"/>
            <a:ext cx="915852" cy="6143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>
            <a:off x="653250" y="1030636"/>
            <a:ext cx="5543550" cy="1379076"/>
          </a:xfrm>
          <a:prstGeom prst="roundRect">
            <a:avLst/>
          </a:prstGeom>
          <a:noFill/>
          <a:ln w="28575">
            <a:solidFill>
              <a:srgbClr val="27357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5198398" y="891244"/>
            <a:ext cx="915852" cy="6143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354075" y="8393490"/>
            <a:ext cx="915852" cy="6143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542706" y="958009"/>
            <a:ext cx="5543550" cy="1395328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EB62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3129750" y="1752788"/>
            <a:ext cx="184731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spcAft>
                <a:spcPts val="3000"/>
              </a:spcAft>
            </a:pPr>
            <a:endParaRPr lang="fr-FR" sz="2400" b="1" dirty="0" smtClean="0">
              <a:solidFill>
                <a:srgbClr val="273576"/>
              </a:solidFill>
              <a:latin typeface="Marianne" panose="02000000000000000000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62751" y="728280"/>
            <a:ext cx="1955799" cy="5750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3000"/>
              </a:spcAft>
            </a:pPr>
            <a:r>
              <a:rPr lang="fr-FR" sz="2000" b="1" dirty="0" smtClean="0">
                <a:solidFill>
                  <a:srgbClr val="273576"/>
                </a:solidFill>
                <a:latin typeface="Marianne" panose="02000000000000000000" pitchFamily="2" charset="0"/>
              </a:rPr>
              <a:t>Le Pass’Sport</a:t>
            </a:r>
            <a:endParaRPr lang="fr-FR" sz="2000" b="1" dirty="0">
              <a:solidFill>
                <a:srgbClr val="273576"/>
              </a:solidFill>
              <a:latin typeface="Marianne" panose="02000000000000000000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12001" y="1012866"/>
            <a:ext cx="2863849" cy="5292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3000"/>
              </a:spcAft>
            </a:pPr>
            <a:r>
              <a:rPr lang="fr-FR" sz="2000" b="1" dirty="0" smtClean="0">
                <a:solidFill>
                  <a:srgbClr val="273576"/>
                </a:solidFill>
                <a:latin typeface="Marianne" panose="02000000000000000000" pitchFamily="2" charset="0"/>
              </a:rPr>
              <a:t>qu’est-ce que c’est ?</a:t>
            </a:r>
            <a:endParaRPr lang="fr-FR" sz="2000" b="1" dirty="0">
              <a:solidFill>
                <a:srgbClr val="273576"/>
              </a:solidFill>
              <a:latin typeface="Marianne" panose="02000000000000000000" pitchFamily="2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549923" y="1447891"/>
            <a:ext cx="4193885" cy="806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F"/>
            </a:pPr>
            <a:r>
              <a:rPr lang="fr-FR" sz="1100" b="1" dirty="0" smtClean="0">
                <a:solidFill>
                  <a:sysClr val="windowText" lastClr="000000"/>
                </a:solidFill>
                <a:latin typeface="Marianne" panose="02000000000000000000" pitchFamily="2" charset="0"/>
              </a:rPr>
              <a:t>C’est </a:t>
            </a:r>
            <a:r>
              <a:rPr lang="fr-FR" sz="1100" b="1" dirty="0">
                <a:solidFill>
                  <a:sysClr val="windowText" lastClr="000000"/>
                </a:solidFill>
                <a:latin typeface="Marianne" panose="02000000000000000000" pitchFamily="2" charset="0"/>
              </a:rPr>
              <a:t>une </a:t>
            </a:r>
            <a:r>
              <a:rPr lang="fr-FR" sz="1100" b="1" dirty="0" smtClean="0">
                <a:solidFill>
                  <a:sysClr val="windowText" lastClr="000000"/>
                </a:solidFill>
                <a:latin typeface="Marianne" panose="02000000000000000000" pitchFamily="2" charset="0"/>
              </a:rPr>
              <a:t>mesure « pouvoir d’achat » de </a:t>
            </a:r>
            <a:r>
              <a:rPr lang="fr-FR" sz="1100" b="1" dirty="0">
                <a:solidFill>
                  <a:srgbClr val="EB6209"/>
                </a:solidFill>
                <a:latin typeface="Marianne" panose="02000000000000000000" pitchFamily="2" charset="0"/>
              </a:rPr>
              <a:t>50 euros</a:t>
            </a:r>
            <a:r>
              <a:rPr lang="fr-FR" sz="1100" dirty="0">
                <a:solidFill>
                  <a:srgbClr val="EB6209"/>
                </a:solidFill>
                <a:latin typeface="Marianne" panose="02000000000000000000" pitchFamily="2" charset="0"/>
              </a:rPr>
              <a:t> </a:t>
            </a:r>
            <a:r>
              <a:rPr lang="fr-FR" sz="1100" dirty="0">
                <a:solidFill>
                  <a:sysClr val="windowText" lastClr="000000"/>
                </a:solidFill>
                <a:latin typeface="Marianne" panose="02000000000000000000" pitchFamily="2" charset="0"/>
              </a:rPr>
              <a:t>pour favoriser la pratique sportive </a:t>
            </a:r>
            <a:r>
              <a:rPr lang="fr-FR" sz="1100" dirty="0" smtClean="0">
                <a:solidFill>
                  <a:sysClr val="windowText" lastClr="000000"/>
                </a:solidFill>
                <a:latin typeface="Marianne" panose="02000000000000000000" pitchFamily="2" charset="0"/>
              </a:rPr>
              <a:t>des jeunes.</a:t>
            </a: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F"/>
            </a:pPr>
            <a:r>
              <a:rPr lang="fr-FR" sz="1100" b="1" dirty="0" smtClean="0">
                <a:solidFill>
                  <a:sysClr val="windowText" lastClr="000000"/>
                </a:solidFill>
                <a:latin typeface="Marianne" panose="02000000000000000000" pitchFamily="2" charset="0"/>
              </a:rPr>
              <a:t>C’est </a:t>
            </a:r>
            <a:r>
              <a:rPr lang="fr-FR" sz="1100" b="1" dirty="0">
                <a:solidFill>
                  <a:sysClr val="windowText" lastClr="000000"/>
                </a:solidFill>
                <a:latin typeface="Marianne" panose="02000000000000000000" pitchFamily="2" charset="0"/>
              </a:rPr>
              <a:t>une aide individuelle, à usage unique et </a:t>
            </a:r>
            <a:r>
              <a:rPr lang="fr-FR" sz="1100" b="1" dirty="0">
                <a:solidFill>
                  <a:srgbClr val="EB6209"/>
                </a:solidFill>
                <a:latin typeface="Marianne" panose="02000000000000000000" pitchFamily="2" charset="0"/>
              </a:rPr>
              <a:t>cumulable</a:t>
            </a:r>
            <a:r>
              <a:rPr lang="fr-FR" sz="1100" b="1" dirty="0">
                <a:solidFill>
                  <a:sysClr val="windowText" lastClr="000000"/>
                </a:solidFill>
                <a:latin typeface="Marianne" panose="02000000000000000000" pitchFamily="2" charset="0"/>
              </a:rPr>
              <a:t>                       </a:t>
            </a:r>
            <a:r>
              <a:rPr lang="fr-FR" sz="1100" dirty="0">
                <a:solidFill>
                  <a:sysClr val="windowText" lastClr="000000"/>
                </a:solidFill>
                <a:latin typeface="Marianne" panose="02000000000000000000" pitchFamily="2" charset="0"/>
              </a:rPr>
              <a:t>avec d’autres dispositifs d’aide existants. </a:t>
            </a:r>
          </a:p>
        </p:txBody>
      </p:sp>
      <p:sp>
        <p:nvSpPr>
          <p:cNvPr id="26" name="Rectangle à coins arrondis 25"/>
          <p:cNvSpPr/>
          <p:nvPr/>
        </p:nvSpPr>
        <p:spPr>
          <a:xfrm>
            <a:off x="558000" y="3346194"/>
            <a:ext cx="5543550" cy="5334807"/>
          </a:xfrm>
          <a:prstGeom prst="roundRect">
            <a:avLst>
              <a:gd name="adj" fmla="val 10416"/>
            </a:avLst>
          </a:prstGeom>
          <a:solidFill>
            <a:schemeClr val="bg1"/>
          </a:solidFill>
          <a:ln w="19050">
            <a:solidFill>
              <a:srgbClr val="EB62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468825" y="3079565"/>
            <a:ext cx="4588949" cy="12366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3000"/>
              </a:spcAft>
            </a:pPr>
            <a:r>
              <a:rPr lang="fr-FR" sz="2000" b="1" dirty="0" smtClean="0">
                <a:solidFill>
                  <a:srgbClr val="273576"/>
                </a:solidFill>
                <a:latin typeface="Marianne" panose="02000000000000000000" pitchFamily="2" charset="0"/>
              </a:rPr>
              <a:t>Devenir </a:t>
            </a:r>
            <a:r>
              <a:rPr lang="fr-FR" sz="2000" b="1" dirty="0">
                <a:solidFill>
                  <a:srgbClr val="273576"/>
                </a:solidFill>
                <a:latin typeface="Marianne" panose="02000000000000000000" pitchFamily="2" charset="0"/>
              </a:rPr>
              <a:t>Ambassadeur Pass’Sport 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794692" y="5316794"/>
            <a:ext cx="4129313" cy="28402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Aft>
                <a:spcPts val="1800"/>
              </a:spcAft>
            </a:pPr>
            <a:r>
              <a:rPr lang="fr-FR" sz="1200" b="1" u="heavy" dirty="0" smtClean="0">
                <a:solidFill>
                  <a:schemeClr val="tx1"/>
                </a:solidFill>
                <a:uFill>
                  <a:solidFill>
                    <a:srgbClr val="EB6209"/>
                  </a:solidFill>
                </a:uFill>
                <a:latin typeface="Marianne" panose="02000000000000000000" pitchFamily="2" charset="0"/>
              </a:rPr>
              <a:t>Communiquez</a:t>
            </a:r>
            <a:r>
              <a:rPr lang="fr-FR" sz="1050" b="1" dirty="0" smtClean="0">
                <a:solidFill>
                  <a:schemeClr val="tx1"/>
                </a:solidFill>
                <a:latin typeface="Marianne" panose="02000000000000000000" pitchFamily="2" charset="0"/>
              </a:rPr>
              <a:t> </a:t>
            </a:r>
            <a:r>
              <a:rPr lang="fr-FR" sz="1100" b="1" dirty="0" smtClean="0">
                <a:solidFill>
                  <a:schemeClr val="tx1"/>
                </a:solidFill>
                <a:latin typeface="Marianne" panose="02000000000000000000" pitchFamily="2" charset="0"/>
              </a:rPr>
              <a:t>auprès de vos adhérents ou futurs adhérents éligibles afin qu’ils profitent de leur droit. </a:t>
            </a:r>
            <a:endParaRPr lang="fr-FR" sz="1050" b="1" dirty="0" smtClean="0">
              <a:solidFill>
                <a:schemeClr val="tx1"/>
              </a:solidFill>
              <a:latin typeface="Marianne" panose="02000000000000000000" pitchFamily="2" charset="0"/>
            </a:endParaRPr>
          </a:p>
          <a:p>
            <a:pPr lvl="0">
              <a:spcAft>
                <a:spcPts val="600"/>
              </a:spcAft>
            </a:pPr>
            <a:r>
              <a:rPr lang="fr-FR" sz="1200" b="1" u="heavy" dirty="0" smtClean="0">
                <a:solidFill>
                  <a:schemeClr val="tx1"/>
                </a:solidFill>
                <a:uFill>
                  <a:solidFill>
                    <a:srgbClr val="EB6209"/>
                  </a:solidFill>
                </a:uFill>
                <a:latin typeface="Marianne" panose="02000000000000000000" pitchFamily="2" charset="0"/>
              </a:rPr>
              <a:t>Octroyez</a:t>
            </a:r>
            <a:r>
              <a:rPr lang="fr-FR" sz="1050" b="1" dirty="0" smtClean="0">
                <a:solidFill>
                  <a:schemeClr val="tx1"/>
                </a:solidFill>
                <a:latin typeface="Marianne" panose="02000000000000000000" pitchFamily="2" charset="0"/>
              </a:rPr>
              <a:t> </a:t>
            </a:r>
            <a:r>
              <a:rPr lang="fr-FR" sz="1100" b="1" dirty="0" smtClean="0">
                <a:solidFill>
                  <a:schemeClr val="tx1"/>
                </a:solidFill>
                <a:latin typeface="Marianne" panose="02000000000000000000" pitchFamily="2" charset="0"/>
              </a:rPr>
              <a:t>leur la réduction de 50€ </a:t>
            </a:r>
          </a:p>
          <a:p>
            <a:pPr lvl="0"/>
            <a:r>
              <a:rPr lang="fr-FR" sz="900" dirty="0">
                <a:solidFill>
                  <a:schemeClr val="tx1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 </a:t>
            </a:r>
            <a:r>
              <a:rPr lang="fr-FR" sz="900" dirty="0">
                <a:solidFill>
                  <a:schemeClr val="tx1"/>
                </a:solidFill>
                <a:latin typeface="Marianne" panose="02000000000000000000" pitchFamily="2" charset="0"/>
              </a:rPr>
              <a:t>Soit avant l’inscription, </a:t>
            </a:r>
            <a:r>
              <a:rPr lang="fr-FR" sz="900" dirty="0" smtClean="0">
                <a:solidFill>
                  <a:schemeClr val="tx1"/>
                </a:solidFill>
                <a:latin typeface="Marianne" panose="02000000000000000000" pitchFamily="2" charset="0"/>
              </a:rPr>
              <a:t>baissez le </a:t>
            </a:r>
            <a:r>
              <a:rPr lang="fr-FR" sz="900" dirty="0">
                <a:solidFill>
                  <a:schemeClr val="tx1"/>
                </a:solidFill>
                <a:latin typeface="Marianne" panose="02000000000000000000" pitchFamily="2" charset="0"/>
              </a:rPr>
              <a:t>prix de l’adhésion de </a:t>
            </a:r>
            <a:r>
              <a:rPr lang="fr-FR" sz="900" dirty="0" smtClean="0">
                <a:solidFill>
                  <a:schemeClr val="tx1"/>
                </a:solidFill>
                <a:latin typeface="Marianne" panose="02000000000000000000" pitchFamily="2" charset="0"/>
              </a:rPr>
              <a:t>50€</a:t>
            </a:r>
            <a:r>
              <a:rPr lang="fr-FR" sz="900" dirty="0">
                <a:solidFill>
                  <a:schemeClr val="tx1"/>
                </a:solidFill>
                <a:latin typeface="Marianne" panose="02000000000000000000" pitchFamily="2" charset="0"/>
              </a:rPr>
              <a:t> ; </a:t>
            </a:r>
          </a:p>
          <a:p>
            <a:pPr lvl="0"/>
            <a:r>
              <a:rPr lang="fr-FR" sz="900" dirty="0">
                <a:solidFill>
                  <a:schemeClr val="tx1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</a:t>
            </a:r>
            <a:r>
              <a:rPr lang="fr-FR" sz="900" dirty="0">
                <a:solidFill>
                  <a:schemeClr val="tx1"/>
                </a:solidFill>
                <a:latin typeface="Marianne" panose="02000000000000000000" pitchFamily="2" charset="0"/>
              </a:rPr>
              <a:t>Soit après l’inscription, </a:t>
            </a:r>
            <a:r>
              <a:rPr lang="fr-FR" sz="900" dirty="0" smtClean="0">
                <a:solidFill>
                  <a:schemeClr val="tx1"/>
                </a:solidFill>
                <a:latin typeface="Marianne" panose="02000000000000000000" pitchFamily="2" charset="0"/>
              </a:rPr>
              <a:t>remboursez l’adhérent </a:t>
            </a:r>
            <a:r>
              <a:rPr lang="fr-FR" sz="900" dirty="0">
                <a:solidFill>
                  <a:schemeClr val="tx1"/>
                </a:solidFill>
                <a:latin typeface="Marianne" panose="02000000000000000000" pitchFamily="2" charset="0"/>
              </a:rPr>
              <a:t>à hauteur de </a:t>
            </a:r>
            <a:r>
              <a:rPr lang="fr-FR" sz="900" dirty="0" smtClean="0">
                <a:solidFill>
                  <a:schemeClr val="tx1"/>
                </a:solidFill>
                <a:latin typeface="Marianne" panose="02000000000000000000" pitchFamily="2" charset="0"/>
              </a:rPr>
              <a:t>50€. </a:t>
            </a:r>
            <a:endParaRPr lang="fr-FR" sz="900" dirty="0">
              <a:solidFill>
                <a:schemeClr val="tx1"/>
              </a:solidFill>
              <a:latin typeface="Marianne" panose="02000000000000000000" pitchFamily="2" charset="0"/>
            </a:endParaRPr>
          </a:p>
          <a:p>
            <a:pPr lvl="0"/>
            <a:endParaRPr lang="fr-FR" sz="1050" b="1" dirty="0" smtClean="0">
              <a:solidFill>
                <a:schemeClr val="tx1"/>
              </a:solidFill>
              <a:latin typeface="Marianne" panose="02000000000000000000" pitchFamily="2" charset="0"/>
            </a:endParaRPr>
          </a:p>
          <a:p>
            <a:pPr lvl="0">
              <a:spcAft>
                <a:spcPts val="600"/>
              </a:spcAft>
            </a:pPr>
            <a:r>
              <a:rPr lang="fr-FR" sz="1200" b="1" u="heavy" dirty="0" smtClean="0">
                <a:solidFill>
                  <a:schemeClr val="tx1"/>
                </a:solidFill>
                <a:uFill>
                  <a:solidFill>
                    <a:srgbClr val="EB6209"/>
                  </a:solidFill>
                </a:uFill>
                <a:latin typeface="Marianne" panose="02000000000000000000" pitchFamily="2" charset="0"/>
              </a:rPr>
              <a:t>Demandez</a:t>
            </a:r>
            <a:r>
              <a:rPr lang="fr-FR" sz="1200" b="1" dirty="0" smtClean="0">
                <a:solidFill>
                  <a:schemeClr val="tx1"/>
                </a:solidFill>
                <a:latin typeface="Marianne" panose="02000000000000000000" pitchFamily="2" charset="0"/>
              </a:rPr>
              <a:t> </a:t>
            </a:r>
            <a:r>
              <a:rPr lang="fr-FR" sz="1100" b="1" dirty="0" smtClean="0">
                <a:solidFill>
                  <a:schemeClr val="tx1"/>
                </a:solidFill>
                <a:latin typeface="Marianne" panose="02000000000000000000" pitchFamily="2" charset="0"/>
              </a:rPr>
              <a:t>le remboursement sur votre Compte Asso</a:t>
            </a:r>
          </a:p>
          <a:p>
            <a:pPr lvl="0">
              <a:spcAft>
                <a:spcPts val="600"/>
              </a:spcAft>
            </a:pPr>
            <a:r>
              <a:rPr lang="fr-FR" sz="100" b="1" dirty="0" smtClean="0">
                <a:solidFill>
                  <a:schemeClr val="tx1"/>
                </a:solidFill>
                <a:latin typeface="Marianne" panose="02000000000000000000" pitchFamily="2" charset="0"/>
              </a:rPr>
              <a:t>  </a:t>
            </a:r>
            <a:r>
              <a:rPr lang="fr-FR" sz="1050" b="1" dirty="0" smtClean="0">
                <a:solidFill>
                  <a:schemeClr val="tx1"/>
                </a:solidFill>
                <a:latin typeface="Marianne" panose="02000000000000000000" pitchFamily="2" charset="0"/>
              </a:rPr>
              <a:t/>
            </a:r>
            <a:br>
              <a:rPr lang="fr-FR" sz="1050" b="1" dirty="0" smtClean="0">
                <a:solidFill>
                  <a:schemeClr val="tx1"/>
                </a:solidFill>
                <a:latin typeface="Marianne" panose="02000000000000000000" pitchFamily="2" charset="0"/>
              </a:rPr>
            </a:br>
            <a:r>
              <a:rPr lang="fr-FR" sz="1000" dirty="0" smtClean="0">
                <a:solidFill>
                  <a:schemeClr val="tx1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</a:t>
            </a:r>
            <a:r>
              <a:rPr lang="fr-FR" sz="1000" b="1" dirty="0" smtClean="0">
                <a:solidFill>
                  <a:schemeClr val="tx1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 </a:t>
            </a:r>
            <a:r>
              <a:rPr lang="fr-FR" sz="1000" b="1" dirty="0" smtClean="0">
                <a:solidFill>
                  <a:schemeClr val="tx1"/>
                </a:solidFill>
                <a:latin typeface="Marianne" panose="02000000000000000000" pitchFamily="2" charset="0"/>
              </a:rPr>
              <a:t>Créez en 5 minutes votre espace sur la plateforme Le Compte Asso : </a:t>
            </a:r>
            <a:r>
              <a:rPr lang="fr-FR" sz="1000" dirty="0" smtClean="0">
                <a:solidFill>
                  <a:schemeClr val="tx1"/>
                </a:solidFill>
                <a:latin typeface="Marianne" panose="02000000000000000000" pitchFamily="2" charset="0"/>
                <a:hlinkClick r:id="rId2"/>
              </a:rPr>
              <a:t>https://lecompteasso.associations.gouv.fr/</a:t>
            </a:r>
            <a:r>
              <a:rPr lang="fr-FR" sz="1000" dirty="0" smtClean="0">
                <a:solidFill>
                  <a:schemeClr val="tx1"/>
                </a:solidFill>
                <a:latin typeface="Marianne" panose="02000000000000000000" pitchFamily="2" charset="0"/>
              </a:rPr>
              <a:t> </a:t>
            </a:r>
          </a:p>
          <a:p>
            <a:pPr lvl="0"/>
            <a:r>
              <a:rPr lang="fr-FR" sz="100" dirty="0" smtClean="0">
                <a:solidFill>
                  <a:schemeClr val="tx1"/>
                </a:solidFill>
                <a:latin typeface="Marianne" panose="02000000000000000000" pitchFamily="2" charset="0"/>
              </a:rPr>
              <a:t> </a:t>
            </a:r>
          </a:p>
          <a:p>
            <a:pPr lvl="0" indent="180975">
              <a:spcAft>
                <a:spcPts val="200"/>
              </a:spcAft>
              <a:tabLst>
                <a:tab pos="361950" algn="l"/>
              </a:tabLst>
            </a:pPr>
            <a:r>
              <a:rPr lang="fr-FR" sz="900" dirty="0" smtClean="0">
                <a:solidFill>
                  <a:schemeClr val="tx1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  </a:t>
            </a:r>
            <a:r>
              <a:rPr lang="fr-FR" sz="900" dirty="0" smtClean="0">
                <a:solidFill>
                  <a:schemeClr val="tx1"/>
                </a:solidFill>
                <a:latin typeface="Marianne" panose="02000000000000000000" pitchFamily="2" charset="0"/>
              </a:rPr>
              <a:t>Munissez-vous </a:t>
            </a:r>
            <a:r>
              <a:rPr lang="fr-FR" sz="900" dirty="0">
                <a:solidFill>
                  <a:schemeClr val="tx1"/>
                </a:solidFill>
                <a:latin typeface="Marianne" panose="02000000000000000000" pitchFamily="2" charset="0"/>
              </a:rPr>
              <a:t>du numéro SIREN ou RNA de l’association </a:t>
            </a:r>
            <a:r>
              <a:rPr lang="fr-FR" sz="900" dirty="0" smtClean="0">
                <a:solidFill>
                  <a:schemeClr val="tx1"/>
                </a:solidFill>
                <a:latin typeface="Marianne" panose="02000000000000000000" pitchFamily="2" charset="0"/>
              </a:rPr>
              <a:t>;</a:t>
            </a:r>
          </a:p>
          <a:p>
            <a:pPr marL="361950" lvl="0" indent="-180975">
              <a:spcAft>
                <a:spcPts val="200"/>
              </a:spcAft>
              <a:tabLst>
                <a:tab pos="361950" algn="l"/>
              </a:tabLst>
            </a:pPr>
            <a:r>
              <a:rPr lang="fr-FR" sz="900" dirty="0" smtClean="0">
                <a:solidFill>
                  <a:schemeClr val="tx1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  </a:t>
            </a:r>
            <a:r>
              <a:rPr lang="fr-FR" sz="900" dirty="0" smtClean="0">
                <a:solidFill>
                  <a:schemeClr val="tx1"/>
                </a:solidFill>
                <a:latin typeface="Marianne" panose="02000000000000000000" pitchFamily="2" charset="0"/>
              </a:rPr>
              <a:t>Dans «</a:t>
            </a:r>
            <a:r>
              <a:rPr lang="fr-FR" sz="900" dirty="0">
                <a:solidFill>
                  <a:schemeClr val="tx1"/>
                </a:solidFill>
                <a:latin typeface="Marianne" panose="02000000000000000000" pitchFamily="2" charset="0"/>
              </a:rPr>
              <a:t> identité de la structure », </a:t>
            </a:r>
            <a:r>
              <a:rPr lang="fr-FR" sz="900" dirty="0" smtClean="0">
                <a:solidFill>
                  <a:schemeClr val="tx1"/>
                </a:solidFill>
                <a:latin typeface="Marianne" panose="02000000000000000000" pitchFamily="2" charset="0"/>
              </a:rPr>
              <a:t>cochez «</a:t>
            </a:r>
            <a:r>
              <a:rPr lang="fr-FR" sz="900" dirty="0">
                <a:solidFill>
                  <a:schemeClr val="tx1"/>
                </a:solidFill>
                <a:latin typeface="Marianne" panose="02000000000000000000" pitchFamily="2" charset="0"/>
              </a:rPr>
              <a:t> Pass’Sport » ;</a:t>
            </a:r>
          </a:p>
          <a:p>
            <a:pPr lvl="0" indent="180975">
              <a:spcAft>
                <a:spcPts val="200"/>
              </a:spcAft>
              <a:tabLst>
                <a:tab pos="361950" algn="l"/>
              </a:tabLst>
            </a:pPr>
            <a:r>
              <a:rPr lang="fr-FR" sz="900" dirty="0" smtClean="0">
                <a:solidFill>
                  <a:schemeClr val="tx1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  </a:t>
            </a:r>
            <a:r>
              <a:rPr lang="fr-FR" sz="900" dirty="0" smtClean="0">
                <a:solidFill>
                  <a:schemeClr val="tx1"/>
                </a:solidFill>
                <a:latin typeface="Marianne" panose="02000000000000000000" pitchFamily="2" charset="0"/>
              </a:rPr>
              <a:t>Renseignez </a:t>
            </a:r>
            <a:r>
              <a:rPr lang="fr-FR" sz="900" dirty="0">
                <a:solidFill>
                  <a:schemeClr val="tx1"/>
                </a:solidFill>
                <a:latin typeface="Marianne" panose="02000000000000000000" pitchFamily="2" charset="0"/>
              </a:rPr>
              <a:t>les activités proposées par l’association ;</a:t>
            </a:r>
          </a:p>
          <a:p>
            <a:pPr lvl="0" indent="180975">
              <a:tabLst>
                <a:tab pos="361950" algn="l"/>
              </a:tabLst>
            </a:pPr>
            <a:r>
              <a:rPr lang="fr-FR" sz="900" dirty="0" smtClean="0">
                <a:solidFill>
                  <a:schemeClr val="tx1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  </a:t>
            </a:r>
            <a:r>
              <a:rPr lang="fr-FR" sz="900" dirty="0" smtClean="0">
                <a:solidFill>
                  <a:schemeClr val="tx1"/>
                </a:solidFill>
                <a:latin typeface="Marianne" panose="02000000000000000000" pitchFamily="2" charset="0"/>
              </a:rPr>
              <a:t>Déposez </a:t>
            </a:r>
            <a:r>
              <a:rPr lang="fr-FR" sz="900" dirty="0">
                <a:solidFill>
                  <a:schemeClr val="tx1"/>
                </a:solidFill>
                <a:latin typeface="Marianne" panose="02000000000000000000" pitchFamily="2" charset="0"/>
              </a:rPr>
              <a:t>votre attestation d’affiliation et votre RIB</a:t>
            </a:r>
            <a:r>
              <a:rPr lang="fr-FR" sz="900" dirty="0" smtClean="0">
                <a:solidFill>
                  <a:schemeClr val="tx1"/>
                </a:solidFill>
                <a:latin typeface="Marianne" panose="02000000000000000000" pitchFamily="2" charset="0"/>
              </a:rPr>
              <a:t>.</a:t>
            </a:r>
          </a:p>
          <a:p>
            <a:pPr lvl="0"/>
            <a:endParaRPr lang="fr-FR" sz="1050" dirty="0" smtClean="0">
              <a:solidFill>
                <a:schemeClr val="tx1"/>
              </a:solidFill>
              <a:latin typeface="Marianne" panose="02000000000000000000" pitchFamily="2" charset="0"/>
            </a:endParaRPr>
          </a:p>
          <a:p>
            <a:pPr lvl="0"/>
            <a:r>
              <a:rPr lang="fr-FR" sz="1000" dirty="0">
                <a:solidFill>
                  <a:schemeClr val="tx1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 </a:t>
            </a:r>
            <a:r>
              <a:rPr lang="fr-FR" sz="1000" b="1" dirty="0" smtClean="0">
                <a:solidFill>
                  <a:schemeClr val="tx1"/>
                </a:solidFill>
                <a:latin typeface="Marianne" panose="02000000000000000000" pitchFamily="2" charset="0"/>
              </a:rPr>
              <a:t>Sur </a:t>
            </a:r>
            <a:r>
              <a:rPr lang="fr-FR" sz="1000" b="1" dirty="0">
                <a:solidFill>
                  <a:schemeClr val="tx1"/>
                </a:solidFill>
                <a:latin typeface="Marianne" panose="02000000000000000000" pitchFamily="2" charset="0"/>
              </a:rPr>
              <a:t>votre espace, cliquez sur « demande de remboursement Pass’Sport » </a:t>
            </a:r>
            <a:r>
              <a:rPr lang="fr-FR" sz="1000" dirty="0">
                <a:solidFill>
                  <a:schemeClr val="tx1"/>
                </a:solidFill>
                <a:latin typeface="Marianne" panose="02000000000000000000" pitchFamily="2" charset="0"/>
              </a:rPr>
              <a:t>puis saisissez les codes individuels </a:t>
            </a:r>
            <a:r>
              <a:rPr lang="fr-FR" sz="1000" dirty="0" smtClean="0">
                <a:solidFill>
                  <a:schemeClr val="tx1"/>
                </a:solidFill>
                <a:latin typeface="Marianne" panose="02000000000000000000" pitchFamily="2" charset="0"/>
              </a:rPr>
              <a:t>des jeunes</a:t>
            </a:r>
            <a:r>
              <a:rPr lang="fr-FR" sz="1000" b="1" dirty="0" smtClean="0">
                <a:solidFill>
                  <a:schemeClr val="tx1"/>
                </a:solidFill>
                <a:latin typeface="Marianne" panose="02000000000000000000" pitchFamily="2" charset="0"/>
              </a:rPr>
              <a:t>.</a:t>
            </a:r>
            <a:endParaRPr lang="fr-FR" sz="1000" dirty="0">
              <a:solidFill>
                <a:schemeClr val="tx1"/>
              </a:solidFill>
              <a:latin typeface="Marianne" panose="02000000000000000000" pitchFamily="2" charset="0"/>
            </a:endParaRPr>
          </a:p>
          <a:p>
            <a:r>
              <a:rPr lang="fr-FR" sz="1050" b="1" dirty="0">
                <a:solidFill>
                  <a:schemeClr val="tx1"/>
                </a:solidFill>
                <a:latin typeface="Marianne" panose="02000000000000000000" pitchFamily="2" charset="0"/>
              </a:rPr>
              <a:t> </a:t>
            </a:r>
            <a:r>
              <a:rPr lang="fr-FR" sz="1050" dirty="0">
                <a:solidFill>
                  <a:schemeClr val="tx1"/>
                </a:solidFill>
                <a:latin typeface="Marianne" panose="02000000000000000000" pitchFamily="2" charset="0"/>
              </a:rPr>
              <a:t> </a:t>
            </a:r>
          </a:p>
          <a:p>
            <a:pPr lvl="0"/>
            <a:r>
              <a:rPr lang="fr-FR" sz="1200" b="1" u="heavy" dirty="0">
                <a:solidFill>
                  <a:schemeClr val="tx1"/>
                </a:solidFill>
                <a:uFill>
                  <a:solidFill>
                    <a:srgbClr val="EB6209"/>
                  </a:solidFill>
                </a:uFill>
                <a:latin typeface="Marianne" panose="02000000000000000000" pitchFamily="2" charset="0"/>
              </a:rPr>
              <a:t>Recevez</a:t>
            </a:r>
            <a:r>
              <a:rPr lang="fr-FR" sz="1050" b="1" dirty="0">
                <a:solidFill>
                  <a:schemeClr val="tx1"/>
                </a:solidFill>
                <a:latin typeface="Marianne" panose="02000000000000000000" pitchFamily="2" charset="0"/>
              </a:rPr>
              <a:t> </a:t>
            </a:r>
            <a:r>
              <a:rPr lang="fr-FR" sz="1100" b="1" dirty="0">
                <a:solidFill>
                  <a:schemeClr val="tx1"/>
                </a:solidFill>
                <a:latin typeface="Marianne" panose="02000000000000000000" pitchFamily="2" charset="0"/>
              </a:rPr>
              <a:t>le remboursement directement sur le compte de la </a:t>
            </a:r>
            <a:r>
              <a:rPr lang="fr-FR" sz="1100" b="1" dirty="0" smtClean="0">
                <a:solidFill>
                  <a:schemeClr val="tx1"/>
                </a:solidFill>
                <a:latin typeface="Marianne" panose="02000000000000000000" pitchFamily="2" charset="0"/>
              </a:rPr>
              <a:t>structure</a:t>
            </a:r>
            <a:endParaRPr lang="fr-FR" sz="1100" dirty="0">
              <a:solidFill>
                <a:schemeClr val="tx1"/>
              </a:solidFill>
              <a:latin typeface="Marianne" panose="02000000000000000000" pitchFamily="2" charset="0"/>
            </a:endParaRPr>
          </a:p>
          <a:p>
            <a:pPr lvl="0"/>
            <a:r>
              <a:rPr lang="fr-FR" sz="900" dirty="0" smtClean="0">
                <a:solidFill>
                  <a:schemeClr val="tx1"/>
                </a:solidFill>
                <a:latin typeface="Marianne" panose="02000000000000000000" pitchFamily="2" charset="0"/>
              </a:rPr>
              <a:t>En moins de 1 </a:t>
            </a:r>
            <a:r>
              <a:rPr lang="fr-FR" sz="900" dirty="0">
                <a:solidFill>
                  <a:schemeClr val="tx1"/>
                </a:solidFill>
                <a:latin typeface="Marianne" panose="02000000000000000000" pitchFamily="2" charset="0"/>
              </a:rPr>
              <a:t>mois après vérification par les services instructeurs des documents d’affiliation et des RIB déposés sur Le Compte Asso. </a:t>
            </a:r>
          </a:p>
          <a:p>
            <a:r>
              <a:rPr lang="fr-FR" sz="1050" b="1" dirty="0">
                <a:solidFill>
                  <a:schemeClr val="tx1"/>
                </a:solidFill>
                <a:latin typeface="Marianne" panose="02000000000000000000" pitchFamily="2" charset="0"/>
              </a:rPr>
              <a:t> </a:t>
            </a:r>
            <a:endParaRPr lang="fr-FR" sz="1050" dirty="0">
              <a:solidFill>
                <a:schemeClr val="tx1"/>
              </a:solidFill>
              <a:latin typeface="Marianne" panose="02000000000000000000" pitchFamily="2" charset="0"/>
            </a:endParaRPr>
          </a:p>
          <a:p>
            <a:pPr algn="ctr"/>
            <a:endParaRPr lang="fr-FR" sz="1050" dirty="0">
              <a:solidFill>
                <a:schemeClr val="tx1"/>
              </a:solidFill>
              <a:latin typeface="Marianne" panose="02000000000000000000" pitchFamily="2" charset="0"/>
            </a:endParaRPr>
          </a:p>
        </p:txBody>
      </p:sp>
      <p:cxnSp>
        <p:nvCxnSpPr>
          <p:cNvPr id="32" name="Connecteur droit 31"/>
          <p:cNvCxnSpPr/>
          <p:nvPr/>
        </p:nvCxnSpPr>
        <p:spPr>
          <a:xfrm flipV="1">
            <a:off x="558000" y="3539373"/>
            <a:ext cx="0" cy="776842"/>
          </a:xfrm>
          <a:prstGeom prst="line">
            <a:avLst/>
          </a:prstGeom>
          <a:ln w="19050">
            <a:solidFill>
              <a:srgbClr val="EB62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flipV="1">
            <a:off x="538950" y="1173571"/>
            <a:ext cx="0" cy="776842"/>
          </a:xfrm>
          <a:prstGeom prst="line">
            <a:avLst/>
          </a:prstGeom>
          <a:ln w="19050">
            <a:solidFill>
              <a:srgbClr val="EB62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Image 18"/>
          <p:cNvPicPr>
            <a:picLocks noChangeAspect="1"/>
          </p:cNvPicPr>
          <p:nvPr/>
        </p:nvPicPr>
        <p:blipFill rotWithShape="1">
          <a:blip r:embed="rId3"/>
          <a:srcRect l="10211" t="2397" r="7634" b="3330"/>
          <a:stretch/>
        </p:blipFill>
        <p:spPr>
          <a:xfrm>
            <a:off x="232959" y="1517294"/>
            <a:ext cx="1229140" cy="1237254"/>
          </a:xfrm>
          <a:prstGeom prst="flowChartConnector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 rotWithShape="1">
          <a:blip r:embed="rId4"/>
          <a:srcRect l="6350" t="2071" r="7341" b="3159"/>
          <a:stretch/>
        </p:blipFill>
        <p:spPr>
          <a:xfrm>
            <a:off x="189251" y="4410415"/>
            <a:ext cx="1272848" cy="1272848"/>
          </a:xfrm>
          <a:prstGeom prst="flowChartConnector">
            <a:avLst/>
          </a:prstGeom>
        </p:spPr>
      </p:pic>
      <p:cxnSp>
        <p:nvCxnSpPr>
          <p:cNvPr id="36" name="Connecteur droit 35"/>
          <p:cNvCxnSpPr/>
          <p:nvPr/>
        </p:nvCxnSpPr>
        <p:spPr>
          <a:xfrm flipV="1">
            <a:off x="1776505" y="4718895"/>
            <a:ext cx="0" cy="314325"/>
          </a:xfrm>
          <a:prstGeom prst="line">
            <a:avLst/>
          </a:prstGeom>
          <a:ln w="19050">
            <a:solidFill>
              <a:srgbClr val="EB62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rganigramme : Connecteur 39"/>
          <p:cNvSpPr/>
          <p:nvPr/>
        </p:nvSpPr>
        <p:spPr>
          <a:xfrm>
            <a:off x="1568868" y="4745261"/>
            <a:ext cx="252000" cy="252000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Organigramme : Connecteur 38"/>
          <p:cNvSpPr/>
          <p:nvPr/>
        </p:nvSpPr>
        <p:spPr>
          <a:xfrm>
            <a:off x="1590043" y="4762608"/>
            <a:ext cx="216000" cy="216000"/>
          </a:xfrm>
          <a:prstGeom prst="flowChartConnector">
            <a:avLst/>
          </a:prstGeom>
          <a:solidFill>
            <a:srgbClr val="EB62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latin typeface="Marianne" panose="02000000000000000000" pitchFamily="2" charset="0"/>
              </a:rPr>
              <a:t>1</a:t>
            </a:r>
            <a:endParaRPr lang="fr-FR" sz="1050" dirty="0">
              <a:latin typeface="Marianne" panose="02000000000000000000" pitchFamily="2" charset="0"/>
            </a:endParaRPr>
          </a:p>
        </p:txBody>
      </p:sp>
      <p:cxnSp>
        <p:nvCxnSpPr>
          <p:cNvPr id="41" name="Connecteur droit 40"/>
          <p:cNvCxnSpPr/>
          <p:nvPr/>
        </p:nvCxnSpPr>
        <p:spPr>
          <a:xfrm flipV="1">
            <a:off x="1776505" y="5264135"/>
            <a:ext cx="0" cy="314325"/>
          </a:xfrm>
          <a:prstGeom prst="line">
            <a:avLst/>
          </a:prstGeom>
          <a:ln w="19050">
            <a:solidFill>
              <a:srgbClr val="EB62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rganigramme : Connecteur 41"/>
          <p:cNvSpPr/>
          <p:nvPr/>
        </p:nvSpPr>
        <p:spPr>
          <a:xfrm>
            <a:off x="1568868" y="5290501"/>
            <a:ext cx="252000" cy="252000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Organigramme : Connecteur 42"/>
          <p:cNvSpPr/>
          <p:nvPr/>
        </p:nvSpPr>
        <p:spPr>
          <a:xfrm>
            <a:off x="1590043" y="5307848"/>
            <a:ext cx="216000" cy="216000"/>
          </a:xfrm>
          <a:prstGeom prst="flowChartConnector">
            <a:avLst/>
          </a:prstGeom>
          <a:solidFill>
            <a:srgbClr val="EB62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latin typeface="Marianne" panose="02000000000000000000" pitchFamily="2" charset="0"/>
              </a:rPr>
              <a:t>2</a:t>
            </a:r>
          </a:p>
        </p:txBody>
      </p:sp>
      <p:cxnSp>
        <p:nvCxnSpPr>
          <p:cNvPr id="44" name="Connecteur droit 43"/>
          <p:cNvCxnSpPr/>
          <p:nvPr/>
        </p:nvCxnSpPr>
        <p:spPr>
          <a:xfrm flipV="1">
            <a:off x="1776505" y="5940686"/>
            <a:ext cx="0" cy="314325"/>
          </a:xfrm>
          <a:prstGeom prst="line">
            <a:avLst/>
          </a:prstGeom>
          <a:ln w="19050">
            <a:solidFill>
              <a:srgbClr val="EB62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rganigramme : Connecteur 44"/>
          <p:cNvSpPr/>
          <p:nvPr/>
        </p:nvSpPr>
        <p:spPr>
          <a:xfrm>
            <a:off x="1568868" y="5967052"/>
            <a:ext cx="252000" cy="252000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Organigramme : Connecteur 45"/>
          <p:cNvSpPr/>
          <p:nvPr/>
        </p:nvSpPr>
        <p:spPr>
          <a:xfrm>
            <a:off x="1590043" y="5984399"/>
            <a:ext cx="216000" cy="216000"/>
          </a:xfrm>
          <a:prstGeom prst="flowChartConnector">
            <a:avLst/>
          </a:prstGeom>
          <a:solidFill>
            <a:srgbClr val="EB62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latin typeface="Marianne" panose="02000000000000000000" pitchFamily="2" charset="0"/>
              </a:rPr>
              <a:t>3</a:t>
            </a:r>
          </a:p>
        </p:txBody>
      </p:sp>
      <p:cxnSp>
        <p:nvCxnSpPr>
          <p:cNvPr id="47" name="Connecteur droit 46"/>
          <p:cNvCxnSpPr/>
          <p:nvPr/>
        </p:nvCxnSpPr>
        <p:spPr>
          <a:xfrm flipV="1">
            <a:off x="1794692" y="7887091"/>
            <a:ext cx="0" cy="314325"/>
          </a:xfrm>
          <a:prstGeom prst="line">
            <a:avLst/>
          </a:prstGeom>
          <a:ln w="19050">
            <a:solidFill>
              <a:srgbClr val="EB62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rganigramme : Connecteur 47"/>
          <p:cNvSpPr/>
          <p:nvPr/>
        </p:nvSpPr>
        <p:spPr>
          <a:xfrm>
            <a:off x="1587055" y="7913457"/>
            <a:ext cx="252000" cy="252000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Organigramme : Connecteur 48"/>
          <p:cNvSpPr/>
          <p:nvPr/>
        </p:nvSpPr>
        <p:spPr>
          <a:xfrm>
            <a:off x="1608230" y="7930804"/>
            <a:ext cx="216000" cy="216000"/>
          </a:xfrm>
          <a:prstGeom prst="flowChartConnector">
            <a:avLst/>
          </a:prstGeom>
          <a:solidFill>
            <a:srgbClr val="EB62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latin typeface="Marianne" panose="02000000000000000000" pitchFamily="2" charset="0"/>
              </a:rPr>
              <a:t>4</a:t>
            </a:r>
            <a:endParaRPr lang="fr-FR" sz="1050" dirty="0">
              <a:latin typeface="Marianne" panose="02000000000000000000" pitchFamily="2" charset="0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490204" y="9005796"/>
            <a:ext cx="58881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EB6209"/>
                </a:solidFill>
                <a:latin typeface="Marianne" panose="02000000000000000000" pitchFamily="2" charset="0"/>
              </a:rPr>
              <a:t>Saisissez les codes avant le 31 décembre 2023</a:t>
            </a:r>
            <a:endParaRPr lang="fr-FR" sz="2000" b="1" dirty="0">
              <a:solidFill>
                <a:srgbClr val="EB6209"/>
              </a:solidFill>
              <a:latin typeface="Marianne" panose="02000000000000000000" pitchFamily="2" charset="0"/>
            </a:endParaRPr>
          </a:p>
        </p:txBody>
      </p:sp>
      <p:sp>
        <p:nvSpPr>
          <p:cNvPr id="57" name="Rectangle à coins arrondis 56"/>
          <p:cNvSpPr/>
          <p:nvPr/>
        </p:nvSpPr>
        <p:spPr>
          <a:xfrm>
            <a:off x="654238" y="9931757"/>
            <a:ext cx="5543550" cy="1453600"/>
          </a:xfrm>
          <a:prstGeom prst="roundRect">
            <a:avLst/>
          </a:prstGeom>
          <a:noFill/>
          <a:ln w="28575">
            <a:solidFill>
              <a:srgbClr val="27357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5201886" y="9590659"/>
            <a:ext cx="915852" cy="6143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 58"/>
          <p:cNvSpPr/>
          <p:nvPr/>
        </p:nvSpPr>
        <p:spPr>
          <a:xfrm>
            <a:off x="355063" y="10731614"/>
            <a:ext cx="915852" cy="6143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Rectangle à coins arrondis 59"/>
          <p:cNvSpPr/>
          <p:nvPr/>
        </p:nvSpPr>
        <p:spPr>
          <a:xfrm>
            <a:off x="558988" y="9782593"/>
            <a:ext cx="5543550" cy="1517039"/>
          </a:xfrm>
          <a:prstGeom prst="roundRect">
            <a:avLst/>
          </a:prstGeom>
          <a:solidFill>
            <a:srgbClr val="EB6209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fr-FR" b="1" u="sng" dirty="0">
              <a:latin typeface="Marianne" panose="02000000000000000000" pitchFamily="2" charset="0"/>
            </a:endParaRPr>
          </a:p>
        </p:txBody>
      </p:sp>
      <p:pic>
        <p:nvPicPr>
          <p:cNvPr id="65" name="Image 6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2201" y="9907255"/>
            <a:ext cx="5001607" cy="1237607"/>
          </a:xfrm>
          <a:prstGeom prst="rect">
            <a:avLst/>
          </a:prstGeom>
        </p:spPr>
      </p:pic>
      <p:sp>
        <p:nvSpPr>
          <p:cNvPr id="21" name="ZoneTexte 20"/>
          <p:cNvSpPr txBox="1"/>
          <p:nvPr/>
        </p:nvSpPr>
        <p:spPr>
          <a:xfrm>
            <a:off x="892355" y="3517546"/>
            <a:ext cx="41840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þ"/>
            </a:pPr>
            <a:r>
              <a:rPr lang="fr-FR" b="1" dirty="0" smtClean="0">
                <a:solidFill>
                  <a:srgbClr val="EB6209"/>
                </a:solidFill>
                <a:sym typeface="Wingdings" panose="05000000000000000000" pitchFamily="2" charset="2"/>
              </a:rPr>
              <a:t>Une procédure en 3 clics </a:t>
            </a:r>
          </a:p>
          <a:p>
            <a:pPr marL="285750" indent="-285750">
              <a:buFont typeface="Wingdings" panose="05000000000000000000" pitchFamily="2" charset="2"/>
              <a:buChar char="þ"/>
            </a:pPr>
            <a:r>
              <a:rPr lang="fr-FR" b="1" dirty="0" smtClean="0">
                <a:solidFill>
                  <a:srgbClr val="EB6209"/>
                </a:solidFill>
              </a:rPr>
              <a:t>Un paiement garanti en 1 mois</a:t>
            </a:r>
          </a:p>
          <a:p>
            <a:pPr marL="285750" indent="-285750">
              <a:buFont typeface="Wingdings" panose="05000000000000000000" pitchFamily="2" charset="2"/>
              <a:buChar char="þ"/>
            </a:pPr>
            <a:r>
              <a:rPr lang="fr-FR" b="1" dirty="0">
                <a:solidFill>
                  <a:srgbClr val="EB6209"/>
                </a:solidFill>
              </a:rPr>
              <a:t>Une </a:t>
            </a:r>
            <a:r>
              <a:rPr lang="fr-FR" b="1" dirty="0" smtClean="0">
                <a:solidFill>
                  <a:srgbClr val="EB6209"/>
                </a:solidFill>
              </a:rPr>
              <a:t>aide qui </a:t>
            </a:r>
            <a:r>
              <a:rPr lang="fr-FR" b="1" dirty="0">
                <a:solidFill>
                  <a:srgbClr val="EB6209"/>
                </a:solidFill>
              </a:rPr>
              <a:t>fidélise vos </a:t>
            </a:r>
            <a:r>
              <a:rPr lang="fr-FR" b="1" dirty="0" smtClean="0">
                <a:solidFill>
                  <a:srgbClr val="EB6209"/>
                </a:solidFill>
              </a:rPr>
              <a:t>licenciés</a:t>
            </a:r>
            <a:endParaRPr lang="fr-FR" b="1" dirty="0">
              <a:solidFill>
                <a:srgbClr val="EB620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78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</TotalTime>
  <Words>259</Words>
  <Application>Microsoft Office PowerPoint</Application>
  <PresentationFormat>Grand écran</PresentationFormat>
  <Paragraphs>31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Marianne</vt:lpstr>
      <vt:lpstr>Wingdings</vt:lpstr>
      <vt:lpstr>Thème Office</vt:lpstr>
      <vt:lpstr>Présentation PowerPoint</vt:lpstr>
    </vt:vector>
  </TitlesOfParts>
  <Company>Ministere de l'Education Nationale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LUCAS LACHAMBRE</dc:creator>
  <cp:lastModifiedBy>LUCAS LACHAMBRE</cp:lastModifiedBy>
  <cp:revision>14</cp:revision>
  <dcterms:created xsi:type="dcterms:W3CDTF">2023-11-07T09:04:38Z</dcterms:created>
  <dcterms:modified xsi:type="dcterms:W3CDTF">2023-11-08T08:21:50Z</dcterms:modified>
</cp:coreProperties>
</file>