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209"/>
    <a:srgbClr val="F67116"/>
    <a:srgbClr val="273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-4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7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41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44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7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0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68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2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9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703E-0E91-4E13-A482-B5D1684E20CD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1910-062F-484A-B35D-641FEA43E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65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compteasso.associations.gouv.f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à coins arrondis 65"/>
          <p:cNvSpPr/>
          <p:nvPr/>
        </p:nvSpPr>
        <p:spPr>
          <a:xfrm>
            <a:off x="647176" y="3416354"/>
            <a:ext cx="5566445" cy="5333966"/>
          </a:xfrm>
          <a:prstGeom prst="roundRect">
            <a:avLst>
              <a:gd name="adj" fmla="val 13139"/>
            </a:avLst>
          </a:prstGeom>
          <a:noFill/>
          <a:ln w="28575">
            <a:solidFill>
              <a:srgbClr val="27357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222998" y="3482495"/>
            <a:ext cx="915852" cy="614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653250" y="1030636"/>
            <a:ext cx="5543550" cy="1379076"/>
          </a:xfrm>
          <a:prstGeom prst="roundRect">
            <a:avLst/>
          </a:prstGeom>
          <a:noFill/>
          <a:ln w="28575">
            <a:solidFill>
              <a:srgbClr val="27357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198398" y="891244"/>
            <a:ext cx="915852" cy="614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54075" y="8393490"/>
            <a:ext cx="915852" cy="614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42706" y="958009"/>
            <a:ext cx="5543550" cy="139532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EB62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129750" y="1752788"/>
            <a:ext cx="1847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3000"/>
              </a:spcAft>
            </a:pPr>
            <a:endParaRPr lang="fr-FR" sz="2400" b="1" dirty="0" smtClean="0">
              <a:solidFill>
                <a:srgbClr val="273576"/>
              </a:solidFill>
              <a:latin typeface="Marianne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2751" y="728280"/>
            <a:ext cx="1955799" cy="57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0"/>
              </a:spcAft>
            </a:pPr>
            <a:r>
              <a:rPr lang="fr-FR" sz="2000" b="1" dirty="0" smtClean="0">
                <a:solidFill>
                  <a:srgbClr val="273576"/>
                </a:solidFill>
                <a:latin typeface="Marianne" panose="02000000000000000000" pitchFamily="2" charset="0"/>
              </a:rPr>
              <a:t>Le Pass’Sport</a:t>
            </a:r>
            <a:endParaRPr lang="fr-FR" sz="2000" b="1" dirty="0">
              <a:solidFill>
                <a:srgbClr val="273576"/>
              </a:solidFill>
              <a:latin typeface="Marianne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2001" y="1012866"/>
            <a:ext cx="2863849" cy="52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0"/>
              </a:spcAft>
            </a:pPr>
            <a:r>
              <a:rPr lang="fr-FR" sz="2000" b="1" dirty="0" smtClean="0">
                <a:solidFill>
                  <a:srgbClr val="273576"/>
                </a:solidFill>
                <a:latin typeface="Marianne" panose="02000000000000000000" pitchFamily="2" charset="0"/>
              </a:rPr>
              <a:t>qu’est-ce que c’est ?</a:t>
            </a:r>
            <a:endParaRPr lang="fr-FR" sz="2000" b="1" dirty="0">
              <a:solidFill>
                <a:srgbClr val="273576"/>
              </a:solidFill>
              <a:latin typeface="Marianne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49923" y="1447891"/>
            <a:ext cx="4193885" cy="806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F"/>
            </a:pPr>
            <a:r>
              <a:rPr lang="fr-FR" sz="1100" b="1" dirty="0" smtClean="0">
                <a:solidFill>
                  <a:sysClr val="windowText" lastClr="000000"/>
                </a:solidFill>
                <a:latin typeface="Marianne" panose="02000000000000000000" pitchFamily="2" charset="0"/>
              </a:rPr>
              <a:t>C’est </a:t>
            </a:r>
            <a:r>
              <a:rPr lang="fr-FR" sz="1100" b="1" dirty="0">
                <a:solidFill>
                  <a:sysClr val="windowText" lastClr="000000"/>
                </a:solidFill>
                <a:latin typeface="Marianne" panose="02000000000000000000" pitchFamily="2" charset="0"/>
              </a:rPr>
              <a:t>une </a:t>
            </a:r>
            <a:r>
              <a:rPr lang="fr-FR" sz="1100" b="1" dirty="0" smtClean="0">
                <a:solidFill>
                  <a:sysClr val="windowText" lastClr="000000"/>
                </a:solidFill>
                <a:latin typeface="Marianne" panose="02000000000000000000" pitchFamily="2" charset="0"/>
              </a:rPr>
              <a:t>mesure « pouvoir d’achat » de </a:t>
            </a:r>
            <a:r>
              <a:rPr lang="fr-FR" sz="1100" b="1" dirty="0">
                <a:solidFill>
                  <a:srgbClr val="EB6209"/>
                </a:solidFill>
                <a:latin typeface="Marianne" panose="02000000000000000000" pitchFamily="2" charset="0"/>
              </a:rPr>
              <a:t>50 euros</a:t>
            </a:r>
            <a:r>
              <a:rPr lang="fr-FR" sz="1100" dirty="0">
                <a:solidFill>
                  <a:srgbClr val="EB6209"/>
                </a:solidFill>
                <a:latin typeface="Marianne" panose="02000000000000000000" pitchFamily="2" charset="0"/>
              </a:rPr>
              <a:t> </a:t>
            </a:r>
            <a:r>
              <a:rPr lang="fr-FR" sz="1100" dirty="0">
                <a:solidFill>
                  <a:sysClr val="windowText" lastClr="000000"/>
                </a:solidFill>
                <a:latin typeface="Marianne" panose="02000000000000000000" pitchFamily="2" charset="0"/>
              </a:rPr>
              <a:t>pour favoriser la pratique sportive </a:t>
            </a:r>
            <a:r>
              <a:rPr lang="fr-FR" sz="1100" dirty="0" smtClean="0">
                <a:solidFill>
                  <a:sysClr val="windowText" lastClr="000000"/>
                </a:solidFill>
                <a:latin typeface="Marianne" panose="02000000000000000000" pitchFamily="2" charset="0"/>
              </a:rPr>
              <a:t>des jeunes.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F"/>
            </a:pPr>
            <a:r>
              <a:rPr lang="fr-FR" sz="1100" b="1" dirty="0" smtClean="0">
                <a:solidFill>
                  <a:sysClr val="windowText" lastClr="000000"/>
                </a:solidFill>
                <a:latin typeface="Marianne" panose="02000000000000000000" pitchFamily="2" charset="0"/>
              </a:rPr>
              <a:t>C’est </a:t>
            </a:r>
            <a:r>
              <a:rPr lang="fr-FR" sz="1100" b="1" dirty="0">
                <a:solidFill>
                  <a:sysClr val="windowText" lastClr="000000"/>
                </a:solidFill>
                <a:latin typeface="Marianne" panose="02000000000000000000" pitchFamily="2" charset="0"/>
              </a:rPr>
              <a:t>une aide individuelle, à usage unique et </a:t>
            </a:r>
            <a:r>
              <a:rPr lang="fr-FR" sz="1100" b="1" dirty="0">
                <a:solidFill>
                  <a:srgbClr val="EB6209"/>
                </a:solidFill>
                <a:latin typeface="Marianne" panose="02000000000000000000" pitchFamily="2" charset="0"/>
              </a:rPr>
              <a:t>cumulable</a:t>
            </a:r>
            <a:r>
              <a:rPr lang="fr-FR" sz="1100" b="1" dirty="0">
                <a:solidFill>
                  <a:sysClr val="windowText" lastClr="000000"/>
                </a:solidFill>
                <a:latin typeface="Marianne" panose="02000000000000000000" pitchFamily="2" charset="0"/>
              </a:rPr>
              <a:t>                       </a:t>
            </a:r>
            <a:r>
              <a:rPr lang="fr-FR" sz="1100" dirty="0">
                <a:solidFill>
                  <a:sysClr val="windowText" lastClr="000000"/>
                </a:solidFill>
                <a:latin typeface="Marianne" panose="02000000000000000000" pitchFamily="2" charset="0"/>
              </a:rPr>
              <a:t>avec d’autres dispositifs d’aide existants. 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558000" y="3346194"/>
            <a:ext cx="5543550" cy="5334807"/>
          </a:xfrm>
          <a:prstGeom prst="roundRect">
            <a:avLst>
              <a:gd name="adj" fmla="val 10416"/>
            </a:avLst>
          </a:prstGeom>
          <a:solidFill>
            <a:schemeClr val="bg1"/>
          </a:solidFill>
          <a:ln w="19050">
            <a:solidFill>
              <a:srgbClr val="EB62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68825" y="3079565"/>
            <a:ext cx="4588949" cy="1236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0"/>
              </a:spcAft>
            </a:pPr>
            <a:r>
              <a:rPr lang="fr-FR" sz="2000" b="1" dirty="0" smtClean="0">
                <a:solidFill>
                  <a:srgbClr val="273576"/>
                </a:solidFill>
                <a:latin typeface="Marianne" panose="02000000000000000000" pitchFamily="2" charset="0"/>
              </a:rPr>
              <a:t>Devenir </a:t>
            </a:r>
            <a:r>
              <a:rPr lang="fr-FR" sz="2000" b="1" dirty="0">
                <a:solidFill>
                  <a:srgbClr val="273576"/>
                </a:solidFill>
                <a:latin typeface="Marianne" panose="02000000000000000000" pitchFamily="2" charset="0"/>
              </a:rPr>
              <a:t>Ambassadeur Pass’Sport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94692" y="5316794"/>
            <a:ext cx="4129313" cy="2840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800"/>
              </a:spcAft>
            </a:pPr>
            <a:r>
              <a:rPr lang="fr-FR" sz="1200" b="1" u="heavy" dirty="0" smtClean="0">
                <a:solidFill>
                  <a:schemeClr val="tx1"/>
                </a:solidFill>
                <a:uFill>
                  <a:solidFill>
                    <a:srgbClr val="EB6209"/>
                  </a:solidFill>
                </a:uFill>
                <a:latin typeface="Marianne" panose="02000000000000000000" pitchFamily="2" charset="0"/>
              </a:rPr>
              <a:t>Communiquez</a:t>
            </a:r>
            <a:r>
              <a:rPr lang="fr-FR" sz="105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  <a:r>
              <a:rPr lang="fr-FR" sz="11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auprès de vos adhérents ou futurs adhérents éligibles afin qu’ils profitent de leur droit. </a:t>
            </a:r>
            <a:endParaRPr lang="fr-FR" sz="1050" b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lvl="0">
              <a:spcAft>
                <a:spcPts val="600"/>
              </a:spcAft>
            </a:pPr>
            <a:r>
              <a:rPr lang="fr-FR" sz="1200" b="1" u="heavy" dirty="0" smtClean="0">
                <a:solidFill>
                  <a:schemeClr val="tx1"/>
                </a:solidFill>
                <a:uFill>
                  <a:solidFill>
                    <a:srgbClr val="EB6209"/>
                  </a:solidFill>
                </a:uFill>
                <a:latin typeface="Marianne" panose="02000000000000000000" pitchFamily="2" charset="0"/>
              </a:rPr>
              <a:t>Octroyez</a:t>
            </a:r>
            <a:r>
              <a:rPr lang="fr-FR" sz="105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  <a:r>
              <a:rPr lang="fr-FR" sz="11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leur la réduction de 50€ </a:t>
            </a:r>
          </a:p>
          <a:p>
            <a:pPr lvl="0"/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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Soit avant l’inscription,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baissez le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prix de l’adhésion de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50€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 ; </a:t>
            </a:r>
          </a:p>
          <a:p>
            <a:pPr lvl="0"/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Soit après l’inscription,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remboursez l’adhérent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à hauteur de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50€. </a:t>
            </a:r>
            <a:endParaRPr lang="fr-FR" sz="9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lvl="0"/>
            <a:endParaRPr lang="fr-FR" sz="1050" b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lvl="0">
              <a:spcAft>
                <a:spcPts val="600"/>
              </a:spcAft>
            </a:pPr>
            <a:r>
              <a:rPr lang="fr-FR" sz="1200" b="1" u="heavy" dirty="0" smtClean="0">
                <a:solidFill>
                  <a:schemeClr val="tx1"/>
                </a:solidFill>
                <a:uFill>
                  <a:solidFill>
                    <a:srgbClr val="EB6209"/>
                  </a:solidFill>
                </a:uFill>
                <a:latin typeface="Marianne" panose="02000000000000000000" pitchFamily="2" charset="0"/>
              </a:rPr>
              <a:t>Demandez</a:t>
            </a:r>
            <a:r>
              <a:rPr lang="fr-FR" sz="12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  <a:r>
              <a:rPr lang="fr-FR" sz="11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le remboursement sur votre Compte Asso</a:t>
            </a:r>
          </a:p>
          <a:p>
            <a:pPr lvl="0">
              <a:spcAft>
                <a:spcPts val="600"/>
              </a:spcAft>
            </a:pPr>
            <a:r>
              <a:rPr lang="fr-FR" sz="1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 </a:t>
            </a:r>
            <a:r>
              <a:rPr lang="fr-FR" sz="105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/>
            </a:r>
            <a:br>
              <a:rPr lang="fr-FR" sz="1050" b="1" dirty="0" smtClean="0">
                <a:solidFill>
                  <a:schemeClr val="tx1"/>
                </a:solidFill>
                <a:latin typeface="Marianne" panose="02000000000000000000" pitchFamily="2" charset="0"/>
              </a:rPr>
            </a:br>
            <a:r>
              <a:rPr lang="fr-FR" sz="1000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fr-FR" sz="1000" b="1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fr-FR" sz="10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Créez en 5 minutes votre espace sur la plateforme Le Compte Asso : </a:t>
            </a:r>
            <a:r>
              <a:rPr lang="fr-FR" sz="1000" dirty="0" smtClean="0">
                <a:solidFill>
                  <a:schemeClr val="tx1"/>
                </a:solidFill>
                <a:latin typeface="Marianne" panose="02000000000000000000" pitchFamily="2" charset="0"/>
                <a:hlinkClick r:id="rId2"/>
              </a:rPr>
              <a:t>https://lecompteasso.associations.gouv.fr/</a:t>
            </a:r>
            <a:r>
              <a:rPr lang="fr-FR" sz="1000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</a:p>
          <a:p>
            <a:pPr lvl="0"/>
            <a:r>
              <a:rPr lang="fr-FR" sz="100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</a:p>
          <a:p>
            <a:pPr lvl="0" indent="180975">
              <a:spcAft>
                <a:spcPts val="200"/>
              </a:spcAft>
              <a:tabLst>
                <a:tab pos="361950" algn="l"/>
              </a:tabLst>
            </a:pP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 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Munissez-vous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du numéro SIREN ou RNA de l’association 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;</a:t>
            </a:r>
          </a:p>
          <a:p>
            <a:pPr marL="361950" lvl="0" indent="-180975">
              <a:spcAft>
                <a:spcPts val="200"/>
              </a:spcAft>
              <a:tabLst>
                <a:tab pos="361950" algn="l"/>
              </a:tabLst>
            </a:pP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 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Dans «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 identité de la structure »,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cochez «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 Pass’Sport » ;</a:t>
            </a:r>
          </a:p>
          <a:p>
            <a:pPr lvl="0" indent="180975">
              <a:spcAft>
                <a:spcPts val="200"/>
              </a:spcAft>
              <a:tabLst>
                <a:tab pos="361950" algn="l"/>
              </a:tabLst>
            </a:pP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 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Renseignez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les activités proposées par l’association ;</a:t>
            </a:r>
          </a:p>
          <a:p>
            <a:pPr lvl="0" indent="180975">
              <a:tabLst>
                <a:tab pos="361950" algn="l"/>
              </a:tabLst>
            </a:pP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  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Déposez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votre attestation d’affiliation et votre RIB</a:t>
            </a:r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.</a:t>
            </a:r>
          </a:p>
          <a:p>
            <a:pPr lvl="0"/>
            <a:endParaRPr lang="fr-FR" sz="105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lvl="0"/>
            <a:r>
              <a:rPr lang="fr-FR" sz="1000" dirty="0">
                <a:solidFill>
                  <a:schemeClr val="tx1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 </a:t>
            </a:r>
            <a:r>
              <a:rPr lang="fr-FR" sz="10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Sur </a:t>
            </a:r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votre espace, cliquez sur « demande de remboursement Pass’Sport » </a:t>
            </a:r>
            <a:r>
              <a:rPr lang="fr-FR" sz="1000" dirty="0">
                <a:solidFill>
                  <a:schemeClr val="tx1"/>
                </a:solidFill>
                <a:latin typeface="Marianne" panose="02000000000000000000" pitchFamily="2" charset="0"/>
              </a:rPr>
              <a:t>puis saisissez les codes individuels </a:t>
            </a:r>
            <a:r>
              <a:rPr lang="fr-FR" sz="1000" dirty="0" smtClean="0">
                <a:solidFill>
                  <a:schemeClr val="tx1"/>
                </a:solidFill>
                <a:latin typeface="Marianne" panose="02000000000000000000" pitchFamily="2" charset="0"/>
              </a:rPr>
              <a:t>des jeunes</a:t>
            </a:r>
            <a:r>
              <a:rPr lang="fr-FR" sz="10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.</a:t>
            </a:r>
            <a:endParaRPr lang="fr-FR" sz="10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r>
              <a:rPr lang="fr-FR" sz="1050" b="1" dirty="0">
                <a:solidFill>
                  <a:schemeClr val="tx1"/>
                </a:solidFill>
                <a:latin typeface="Marianne" panose="02000000000000000000" pitchFamily="2" charset="0"/>
              </a:rPr>
              <a:t> </a:t>
            </a:r>
            <a:r>
              <a:rPr lang="fr-FR" sz="1050" dirty="0">
                <a:solidFill>
                  <a:schemeClr val="tx1"/>
                </a:solidFill>
                <a:latin typeface="Marianne" panose="02000000000000000000" pitchFamily="2" charset="0"/>
              </a:rPr>
              <a:t> </a:t>
            </a:r>
          </a:p>
          <a:p>
            <a:pPr lvl="0"/>
            <a:r>
              <a:rPr lang="fr-FR" sz="1200" b="1" u="heavy" dirty="0">
                <a:solidFill>
                  <a:schemeClr val="tx1"/>
                </a:solidFill>
                <a:uFill>
                  <a:solidFill>
                    <a:srgbClr val="EB6209"/>
                  </a:solidFill>
                </a:uFill>
                <a:latin typeface="Marianne" panose="02000000000000000000" pitchFamily="2" charset="0"/>
              </a:rPr>
              <a:t>Recevez</a:t>
            </a:r>
            <a:r>
              <a:rPr lang="fr-FR" sz="1050" b="1" dirty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  <a:r>
              <a:rPr lang="fr-FR" sz="1100" b="1" dirty="0">
                <a:solidFill>
                  <a:schemeClr val="tx1"/>
                </a:solidFill>
                <a:latin typeface="Marianne" panose="02000000000000000000" pitchFamily="2" charset="0"/>
              </a:rPr>
              <a:t>le remboursement directement sur le compte de la </a:t>
            </a:r>
            <a:r>
              <a:rPr lang="fr-FR" sz="11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structure</a:t>
            </a:r>
            <a:endParaRPr lang="fr-FR" sz="11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lvl="0"/>
            <a:r>
              <a:rPr lang="fr-FR" sz="9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En moins de 1 </a:t>
            </a:r>
            <a:r>
              <a:rPr lang="fr-FR" sz="900" dirty="0">
                <a:solidFill>
                  <a:schemeClr val="tx1"/>
                </a:solidFill>
                <a:latin typeface="Marianne" panose="02000000000000000000" pitchFamily="2" charset="0"/>
              </a:rPr>
              <a:t>mois après vérification par les services instructeurs des documents d’affiliation et des RIB déposés sur Le Compte Asso. </a:t>
            </a:r>
          </a:p>
          <a:p>
            <a:r>
              <a:rPr lang="fr-FR" sz="1050" b="1" dirty="0">
                <a:solidFill>
                  <a:schemeClr val="tx1"/>
                </a:solidFill>
                <a:latin typeface="Marianne" panose="02000000000000000000" pitchFamily="2" charset="0"/>
              </a:rPr>
              <a:t> </a:t>
            </a:r>
            <a:endParaRPr lang="fr-FR" sz="105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algn="ctr"/>
            <a:endParaRPr lang="fr-FR" sz="1050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558000" y="3539373"/>
            <a:ext cx="0" cy="776842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538950" y="1173571"/>
            <a:ext cx="0" cy="776842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/>
          <a:srcRect l="10211" t="2397" r="7634" b="3330"/>
          <a:stretch/>
        </p:blipFill>
        <p:spPr>
          <a:xfrm>
            <a:off x="232959" y="1517294"/>
            <a:ext cx="1229140" cy="1237254"/>
          </a:xfrm>
          <a:prstGeom prst="flowChartConnector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4"/>
          <a:srcRect l="6350" t="2071" r="7341" b="3159"/>
          <a:stretch/>
        </p:blipFill>
        <p:spPr>
          <a:xfrm>
            <a:off x="189251" y="4410415"/>
            <a:ext cx="1272848" cy="1272848"/>
          </a:xfrm>
          <a:prstGeom prst="flowChartConnector">
            <a:avLst/>
          </a:prstGeom>
        </p:spPr>
      </p:pic>
      <p:cxnSp>
        <p:nvCxnSpPr>
          <p:cNvPr id="36" name="Connecteur droit 35"/>
          <p:cNvCxnSpPr/>
          <p:nvPr/>
        </p:nvCxnSpPr>
        <p:spPr>
          <a:xfrm flipV="1">
            <a:off x="1776505" y="4718895"/>
            <a:ext cx="0" cy="314325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rganigramme : Connecteur 39"/>
          <p:cNvSpPr/>
          <p:nvPr/>
        </p:nvSpPr>
        <p:spPr>
          <a:xfrm>
            <a:off x="1568868" y="4745261"/>
            <a:ext cx="252000" cy="252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/>
          <p:nvPr/>
        </p:nvSpPr>
        <p:spPr>
          <a:xfrm>
            <a:off x="1590043" y="4762608"/>
            <a:ext cx="216000" cy="216000"/>
          </a:xfrm>
          <a:prstGeom prst="flowChartConnector">
            <a:avLst/>
          </a:prstGeom>
          <a:solidFill>
            <a:srgbClr val="EB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2" charset="0"/>
              </a:rPr>
              <a:t>1</a:t>
            </a:r>
            <a:endParaRPr lang="fr-FR" sz="1050" dirty="0">
              <a:latin typeface="Marianne" panose="02000000000000000000" pitchFamily="2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1776505" y="5264135"/>
            <a:ext cx="0" cy="314325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rganigramme : Connecteur 41"/>
          <p:cNvSpPr/>
          <p:nvPr/>
        </p:nvSpPr>
        <p:spPr>
          <a:xfrm>
            <a:off x="1568868" y="5290501"/>
            <a:ext cx="252000" cy="252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/>
          <p:nvPr/>
        </p:nvSpPr>
        <p:spPr>
          <a:xfrm>
            <a:off x="1590043" y="5307848"/>
            <a:ext cx="216000" cy="216000"/>
          </a:xfrm>
          <a:prstGeom prst="flowChartConnector">
            <a:avLst/>
          </a:prstGeom>
          <a:solidFill>
            <a:srgbClr val="EB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latin typeface="Marianne" panose="02000000000000000000" pitchFamily="2" charset="0"/>
              </a:rPr>
              <a:t>2</a:t>
            </a:r>
          </a:p>
        </p:txBody>
      </p:sp>
      <p:cxnSp>
        <p:nvCxnSpPr>
          <p:cNvPr id="44" name="Connecteur droit 43"/>
          <p:cNvCxnSpPr/>
          <p:nvPr/>
        </p:nvCxnSpPr>
        <p:spPr>
          <a:xfrm flipV="1">
            <a:off x="1776505" y="5940686"/>
            <a:ext cx="0" cy="314325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rganigramme : Connecteur 44"/>
          <p:cNvSpPr/>
          <p:nvPr/>
        </p:nvSpPr>
        <p:spPr>
          <a:xfrm>
            <a:off x="1568868" y="5967052"/>
            <a:ext cx="252000" cy="252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Connecteur 45"/>
          <p:cNvSpPr/>
          <p:nvPr/>
        </p:nvSpPr>
        <p:spPr>
          <a:xfrm>
            <a:off x="1590043" y="5984399"/>
            <a:ext cx="216000" cy="216000"/>
          </a:xfrm>
          <a:prstGeom prst="flowChartConnector">
            <a:avLst/>
          </a:prstGeom>
          <a:solidFill>
            <a:srgbClr val="EB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latin typeface="Marianne" panose="02000000000000000000" pitchFamily="2" charset="0"/>
              </a:rPr>
              <a:t>3</a:t>
            </a:r>
          </a:p>
        </p:txBody>
      </p:sp>
      <p:cxnSp>
        <p:nvCxnSpPr>
          <p:cNvPr id="47" name="Connecteur droit 46"/>
          <p:cNvCxnSpPr/>
          <p:nvPr/>
        </p:nvCxnSpPr>
        <p:spPr>
          <a:xfrm flipV="1">
            <a:off x="1794692" y="7887091"/>
            <a:ext cx="0" cy="314325"/>
          </a:xfrm>
          <a:prstGeom prst="line">
            <a:avLst/>
          </a:prstGeom>
          <a:ln w="19050">
            <a:solidFill>
              <a:srgbClr val="EB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rganigramme : Connecteur 47"/>
          <p:cNvSpPr/>
          <p:nvPr/>
        </p:nvSpPr>
        <p:spPr>
          <a:xfrm>
            <a:off x="1587055" y="7913457"/>
            <a:ext cx="252000" cy="252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/>
          <p:nvPr/>
        </p:nvSpPr>
        <p:spPr>
          <a:xfrm>
            <a:off x="1608230" y="7930804"/>
            <a:ext cx="216000" cy="216000"/>
          </a:xfrm>
          <a:prstGeom prst="flowChartConnector">
            <a:avLst/>
          </a:prstGeom>
          <a:solidFill>
            <a:srgbClr val="EB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2" charset="0"/>
              </a:rPr>
              <a:t>4</a:t>
            </a:r>
            <a:endParaRPr lang="fr-FR" sz="1050" dirty="0">
              <a:latin typeface="Marianne" panose="02000000000000000000" pitchFamily="2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90204" y="9005796"/>
            <a:ext cx="5888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B6209"/>
                </a:solidFill>
                <a:latin typeface="Marianne" panose="02000000000000000000" pitchFamily="2" charset="0"/>
              </a:rPr>
              <a:t>Saisissez les codes avant le 31 décembre 2023</a:t>
            </a:r>
            <a:endParaRPr lang="fr-FR" sz="2000" b="1" dirty="0">
              <a:solidFill>
                <a:srgbClr val="EB6209"/>
              </a:solidFill>
              <a:latin typeface="Marianne" panose="02000000000000000000" pitchFamily="2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654238" y="9931757"/>
            <a:ext cx="5543550" cy="1453600"/>
          </a:xfrm>
          <a:prstGeom prst="roundRect">
            <a:avLst/>
          </a:prstGeom>
          <a:noFill/>
          <a:ln w="28575">
            <a:solidFill>
              <a:srgbClr val="27357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201886" y="9590659"/>
            <a:ext cx="915852" cy="614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355063" y="10731614"/>
            <a:ext cx="915852" cy="614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558988" y="9782593"/>
            <a:ext cx="5543550" cy="1517039"/>
          </a:xfrm>
          <a:prstGeom prst="roundRect">
            <a:avLst/>
          </a:prstGeom>
          <a:solidFill>
            <a:srgbClr val="EB620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fr-FR" b="1" u="sng" dirty="0">
              <a:latin typeface="Marianne" panose="02000000000000000000" pitchFamily="2" charset="0"/>
            </a:endParaRPr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201" y="9907255"/>
            <a:ext cx="5001607" cy="1237607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892355" y="3517546"/>
            <a:ext cx="4184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þ"/>
            </a:pPr>
            <a:r>
              <a:rPr lang="fr-FR" b="1" dirty="0" smtClean="0">
                <a:solidFill>
                  <a:srgbClr val="EB6209"/>
                </a:solidFill>
                <a:sym typeface="Wingdings" panose="05000000000000000000" pitchFamily="2" charset="2"/>
              </a:rPr>
              <a:t>Une procédure en 3 clics </a:t>
            </a:r>
          </a:p>
          <a:p>
            <a:pPr marL="285750" indent="-285750">
              <a:buFont typeface="Wingdings" panose="05000000000000000000" pitchFamily="2" charset="2"/>
              <a:buChar char="þ"/>
            </a:pPr>
            <a:r>
              <a:rPr lang="fr-FR" b="1" dirty="0" smtClean="0">
                <a:solidFill>
                  <a:srgbClr val="EB6209"/>
                </a:solidFill>
              </a:rPr>
              <a:t>Un paiement garanti en 1 mois</a:t>
            </a:r>
          </a:p>
          <a:p>
            <a:pPr marL="285750" indent="-285750">
              <a:buFont typeface="Wingdings" panose="05000000000000000000" pitchFamily="2" charset="2"/>
              <a:buChar char="þ"/>
            </a:pPr>
            <a:r>
              <a:rPr lang="fr-FR" b="1" dirty="0">
                <a:solidFill>
                  <a:srgbClr val="EB6209"/>
                </a:solidFill>
              </a:rPr>
              <a:t>Une </a:t>
            </a:r>
            <a:r>
              <a:rPr lang="fr-FR" b="1" dirty="0" smtClean="0">
                <a:solidFill>
                  <a:srgbClr val="EB6209"/>
                </a:solidFill>
              </a:rPr>
              <a:t>aide qui </a:t>
            </a:r>
            <a:r>
              <a:rPr lang="fr-FR" b="1" dirty="0">
                <a:solidFill>
                  <a:srgbClr val="EB6209"/>
                </a:solidFill>
              </a:rPr>
              <a:t>fidélise vos </a:t>
            </a:r>
            <a:r>
              <a:rPr lang="fr-FR" b="1" dirty="0" smtClean="0">
                <a:solidFill>
                  <a:srgbClr val="EB6209"/>
                </a:solidFill>
              </a:rPr>
              <a:t>licenciés</a:t>
            </a:r>
            <a:endParaRPr lang="fr-FR" b="1" dirty="0">
              <a:solidFill>
                <a:srgbClr val="EB62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259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Marianne</vt:lpstr>
      <vt:lpstr>Wingdings</vt:lpstr>
      <vt:lpstr>Thème Office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LACHAMBRE</dc:creator>
  <cp:lastModifiedBy>LUCAS LACHAMBRE</cp:lastModifiedBy>
  <cp:revision>14</cp:revision>
  <dcterms:created xsi:type="dcterms:W3CDTF">2023-11-07T09:04:38Z</dcterms:created>
  <dcterms:modified xsi:type="dcterms:W3CDTF">2023-11-08T08:21:50Z</dcterms:modified>
</cp:coreProperties>
</file>